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Alice" panose="020B0604020202020204" charset="0"/>
      <p:regular r:id="rId18"/>
    </p:embeddedFont>
    <p:embeddedFont>
      <p:font typeface="Lora" panose="020B0604020202020204" charset="-52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20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79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F3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F3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F3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03297" y="393621"/>
            <a:ext cx="7556421" cy="372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ru-RU" sz="6000" dirty="0" smtClean="0">
                <a:solidFill>
                  <a:srgbClr val="FAF9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Тема 2: </a:t>
            </a:r>
            <a:r>
              <a:rPr lang="en-US" sz="6000" dirty="0" err="1" smtClean="0">
                <a:solidFill>
                  <a:srgbClr val="FAF9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Финансовая</a:t>
            </a:r>
            <a:r>
              <a:rPr lang="en-US" sz="6000" dirty="0" smtClean="0">
                <a:solidFill>
                  <a:srgbClr val="FAF9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6000" dirty="0" err="1">
                <a:solidFill>
                  <a:srgbClr val="FAF9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система</a:t>
            </a:r>
            <a:r>
              <a:rPr lang="en-US" sz="6000" dirty="0">
                <a:solidFill>
                  <a:srgbClr val="FAF9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6000" dirty="0" err="1" smtClean="0">
                <a:solidFill>
                  <a:srgbClr val="FAF9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государства</a:t>
            </a:r>
            <a:endParaRPr lang="ru-RU" sz="6000" dirty="0" smtClean="0">
              <a:solidFill>
                <a:srgbClr val="FAF9F4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  <a:p>
            <a:pPr>
              <a:lnSpc>
                <a:spcPts val="3600"/>
              </a:lnSpc>
            </a:pPr>
            <a:endParaRPr lang="ru-RU" dirty="0" smtClean="0">
              <a:solidFill>
                <a:srgbClr val="FAF9F4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  <a:p>
            <a:pPr>
              <a:lnSpc>
                <a:spcPts val="3600"/>
              </a:lnSpc>
            </a:pPr>
            <a:endParaRPr lang="ru-RU" dirty="0">
              <a:solidFill>
                <a:srgbClr val="FAF9F4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  <a:p>
            <a:pPr>
              <a:lnSpc>
                <a:spcPts val="3600"/>
              </a:lnSpc>
            </a:pPr>
            <a:r>
              <a:rPr lang="ru-RU" sz="2000" dirty="0" smtClean="0">
                <a:solidFill>
                  <a:srgbClr val="FAF9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2.1 Структура финансовой системы. Сферы и звенья финансовой системы, их взаимосвязь. Государственные финансы и их основные звенья. Финансы хозяйственных субъектов, финансы домохозяйств и финансовый рынок. </a:t>
            </a:r>
          </a:p>
          <a:p>
            <a:pPr>
              <a:lnSpc>
                <a:spcPts val="3600"/>
              </a:lnSpc>
            </a:pPr>
            <a:endParaRPr lang="ru-RU" sz="2000" dirty="0" smtClean="0">
              <a:solidFill>
                <a:srgbClr val="FAF9F4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  <a:p>
            <a:pPr>
              <a:lnSpc>
                <a:spcPts val="3600"/>
              </a:lnSpc>
            </a:pPr>
            <a:r>
              <a:rPr lang="ru-RU" sz="2000" dirty="0" smtClean="0">
                <a:solidFill>
                  <a:srgbClr val="FAF9F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2.2 Управление финансами с помощью различных форм и экономических инструментов. Органы управления финансами: задачи, стратегии и их реализация.</a:t>
            </a:r>
          </a:p>
          <a:p>
            <a:pPr marL="0" indent="0">
              <a:lnSpc>
                <a:spcPts val="5600"/>
              </a:lnSpc>
              <a:buNone/>
            </a:pPr>
            <a:endParaRPr lang="ru-RU" sz="6000" dirty="0" smtClean="0">
              <a:solidFill>
                <a:srgbClr val="FAF9F4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  <a:p>
            <a:pPr marL="0" indent="0">
              <a:lnSpc>
                <a:spcPts val="5600"/>
              </a:lnSpc>
              <a:buNone/>
            </a:pP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542687"/>
            <a:ext cx="12620506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Органы управления финансами и совершенствование процесса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89503" y="1402437"/>
            <a:ext cx="13051393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Органы управления финансами — это совокупность специальных организационных структур, обеспечивающих финансовое управление на макро- и микроуровнях.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89503" y="2295644"/>
            <a:ext cx="2516505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Органы управления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89503" y="2777966"/>
            <a:ext cx="6321028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Стратегическое управление: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Президент, Национальное собрание, Совет Министров Республики Беларусь. Определяют финансовую политику, принимают законы, регулирующие финансовые отношения.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89503" y="4178499"/>
            <a:ext cx="6321028" cy="1073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Оперативное управление: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Министерство финансов, Министерство по налогам и сборам, Национальный банк Республики Беларусь. Реализуют утвержденную политику, осуществляют регулирование, управление и контроль в своих сферах.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27488" y="2295644"/>
            <a:ext cx="3898821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Совершенствование управления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527488" y="2777966"/>
            <a:ext cx="6321028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Основывается на разумном соотношении между административным и экономическим методами.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7488" y="3503414"/>
            <a:ext cx="6321028" cy="1302068"/>
          </a:xfrm>
          <a:prstGeom prst="roundRect">
            <a:avLst>
              <a:gd name="adj" fmla="val 30924"/>
            </a:avLst>
          </a:prstGeom>
          <a:solidFill>
            <a:srgbClr val="1B5F39"/>
          </a:solidFill>
          <a:ln/>
        </p:spPr>
      </p:sp>
      <p:sp>
        <p:nvSpPr>
          <p:cNvPr id="10" name="Text 8"/>
          <p:cNvSpPr/>
          <p:nvPr/>
        </p:nvSpPr>
        <p:spPr>
          <a:xfrm>
            <a:off x="7695248" y="3671173"/>
            <a:ext cx="26099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Административный метод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695248" y="4100989"/>
            <a:ext cx="5985510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Основан на приказных, волевых методах решения финансовых вопросов.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527488" y="4973241"/>
            <a:ext cx="6321028" cy="1570434"/>
          </a:xfrm>
          <a:prstGeom prst="roundRect">
            <a:avLst>
              <a:gd name="adj" fmla="val 25639"/>
            </a:avLst>
          </a:prstGeom>
          <a:solidFill>
            <a:srgbClr val="1B5F39"/>
          </a:solidFill>
          <a:ln/>
        </p:spPr>
      </p:sp>
      <p:sp>
        <p:nvSpPr>
          <p:cNvPr id="13" name="Text 11"/>
          <p:cNvSpPr/>
          <p:nvPr/>
        </p:nvSpPr>
        <p:spPr>
          <a:xfrm>
            <a:off x="7695248" y="5141000"/>
            <a:ext cx="2224207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Экономический метод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95248" y="5570815"/>
            <a:ext cx="5985510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Отказ от мелочной опеки, выявление резервов роста прибыли из внутренней экономической потребности, самостоятельное решение вопросов.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27488" y="6732389"/>
            <a:ext cx="6321028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Финансовый менеджмент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— специфическая система управления финансовыми ресурсами, сочетающая политику, методы, инструменты и людей для достижения стабильности и экономического роста.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60021" y="803334"/>
            <a:ext cx="128134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 smtClean="0"/>
              <a:t>Подведем итог:</a:t>
            </a:r>
          </a:p>
          <a:p>
            <a:endParaRPr lang="ru-RU" dirty="0"/>
          </a:p>
          <a:p>
            <a:r>
              <a:rPr lang="ru-RU" dirty="0" smtClean="0"/>
              <a:t>1. Дайте определение понятия «финансовая система государства» </a:t>
            </a:r>
          </a:p>
          <a:p>
            <a:r>
              <a:rPr lang="ru-RU" dirty="0" smtClean="0"/>
              <a:t>2. Назовите состав финансовой системы государства.</a:t>
            </a:r>
          </a:p>
          <a:p>
            <a:r>
              <a:rPr lang="ru-RU" dirty="0" smtClean="0"/>
              <a:t>3. Какие звенья включает в себя сфера «финансы субъектов хозяйствования»? </a:t>
            </a:r>
          </a:p>
          <a:p>
            <a:r>
              <a:rPr lang="ru-RU" dirty="0" smtClean="0"/>
              <a:t>4. Чем отличаются некоммерческие организации от коммерческих организаций?</a:t>
            </a:r>
          </a:p>
          <a:p>
            <a:r>
              <a:rPr lang="ru-RU" dirty="0" smtClean="0"/>
              <a:t>5. Дайте краткую характеристику коммерческой организации как звену сферы «финансы субъектов хозяйствования»? </a:t>
            </a:r>
          </a:p>
          <a:p>
            <a:r>
              <a:rPr lang="ru-RU" dirty="0" smtClean="0"/>
              <a:t>6. Дайте краткую характеристику некоммерческой организации как звену сферы «финансы субъектов хозяйствования»? </a:t>
            </a:r>
          </a:p>
          <a:p>
            <a:r>
              <a:rPr lang="ru-RU" dirty="0" smtClean="0"/>
              <a:t>7. Что представляют собой общегосударственные финансы? Какие звенья они включают в себя?</a:t>
            </a:r>
          </a:p>
          <a:p>
            <a:r>
              <a:rPr lang="ru-RU" dirty="0" smtClean="0"/>
              <a:t>8. Дайте краткую характеристику государственному бюджету как звену общегосударственных финансов.</a:t>
            </a:r>
          </a:p>
          <a:p>
            <a:r>
              <a:rPr lang="ru-RU" dirty="0" smtClean="0"/>
              <a:t>9. Дайте краткую характеристику целевым бюджетным и внебюджетным фондам как звену общегосударственных финансов.</a:t>
            </a:r>
          </a:p>
          <a:p>
            <a:r>
              <a:rPr lang="ru-RU" dirty="0" smtClean="0"/>
              <a:t>10. Дайте краткую характеристику государственному кредиту как звену общегосударственных финансов.</a:t>
            </a:r>
          </a:p>
          <a:p>
            <a:r>
              <a:rPr lang="ru-RU" dirty="0"/>
              <a:t>1</a:t>
            </a:r>
            <a:r>
              <a:rPr lang="ru-RU" dirty="0" smtClean="0"/>
              <a:t>1. Раскройте содержание процесса управления финансами.</a:t>
            </a:r>
          </a:p>
          <a:p>
            <a:r>
              <a:rPr lang="ru-RU" dirty="0" smtClean="0"/>
              <a:t>12.Какие функциональные элементы включает процесс управления финансами?</a:t>
            </a:r>
          </a:p>
          <a:p>
            <a:r>
              <a:rPr lang="ru-RU" dirty="0" smtClean="0"/>
              <a:t>13.В чем заключается стратегическое и оперативное управление финансами?</a:t>
            </a:r>
          </a:p>
          <a:p>
            <a:r>
              <a:rPr lang="ru-RU" dirty="0" smtClean="0"/>
              <a:t>14.Назовите органы стратегического управления финансами в Республике Беларусь.</a:t>
            </a:r>
          </a:p>
          <a:p>
            <a:r>
              <a:rPr lang="ru-RU" dirty="0" smtClean="0"/>
              <a:t>15.Назовите органы оперативного управления финансами в Республике Беларусь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653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19" y="295856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Необходимость систематизации </a:t>
            </a:r>
            <a:r>
              <a:rPr lang="en-US" sz="4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финансовых</a:t>
            </a:r>
            <a:r>
              <a:rPr lang="en-US" sz="3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отношений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93789" y="1647085"/>
            <a:ext cx="7556421" cy="1270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Финансовые отношения, несмотря на свою качественную однородность, отличаются многообразием форм, методов мобилизации и использования ресурсов. Например, финансовые ресурсы организаций реального сектора экономики формируются за счет прибыли от текущей, инвестиционной и финансовой деятельности, тогда как государственный бюджет в основном пополняется за счет налоговых доходов.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3401378"/>
            <a:ext cx="3698796" cy="2224802"/>
          </a:xfrm>
          <a:prstGeom prst="roundRect">
            <a:avLst>
              <a:gd name="adj" fmla="val 107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93790" y="3401378"/>
            <a:ext cx="91440" cy="2224802"/>
          </a:xfrm>
          <a:prstGeom prst="roundRect">
            <a:avLst>
              <a:gd name="adj" fmla="val 26046"/>
            </a:avLst>
          </a:prstGeom>
          <a:solidFill>
            <a:srgbClr val="1B5F39"/>
          </a:solidFill>
          <a:ln/>
        </p:spPr>
      </p:sp>
      <p:sp>
        <p:nvSpPr>
          <p:cNvPr id="7" name="Text 4"/>
          <p:cNvSpPr/>
          <p:nvPr/>
        </p:nvSpPr>
        <p:spPr>
          <a:xfrm>
            <a:off x="1066800" y="3582948"/>
            <a:ext cx="299525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Сложность и многовекторность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66800" y="3926205"/>
            <a:ext cx="3244215" cy="1270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Финансовые отношения являются сложными, многоцелевыми и разновекторными, что требует их систематизации для эффективного управления.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4651296" y="3401378"/>
            <a:ext cx="3698915" cy="2224802"/>
          </a:xfrm>
          <a:prstGeom prst="roundRect">
            <a:avLst>
              <a:gd name="adj" fmla="val 107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51296" y="3401378"/>
            <a:ext cx="91440" cy="2224802"/>
          </a:xfrm>
          <a:prstGeom prst="roundRect">
            <a:avLst>
              <a:gd name="adj" fmla="val 26046"/>
            </a:avLst>
          </a:prstGeom>
          <a:solidFill>
            <a:srgbClr val="1B5F39"/>
          </a:solidFill>
          <a:ln/>
        </p:spPr>
      </p:sp>
      <p:sp>
        <p:nvSpPr>
          <p:cNvPr id="11" name="Text 8"/>
          <p:cNvSpPr/>
          <p:nvPr/>
        </p:nvSpPr>
        <p:spPr>
          <a:xfrm>
            <a:off x="4924306" y="3582948"/>
            <a:ext cx="3244334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Различия в формировании ресурсов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924306" y="4174212"/>
            <a:ext cx="3244334" cy="1270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Источники формирования финансовых ресурсов значительно варьируются: прибыль для организаций, налоги для бюджета, что подчеркивает необходимость упорядочивания.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793790" y="5784890"/>
            <a:ext cx="3698796" cy="1722715"/>
          </a:xfrm>
          <a:prstGeom prst="roundRect">
            <a:avLst>
              <a:gd name="adj" fmla="val 138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93790" y="5784890"/>
            <a:ext cx="91440" cy="1722715"/>
          </a:xfrm>
          <a:prstGeom prst="roundRect">
            <a:avLst>
              <a:gd name="adj" fmla="val 26046"/>
            </a:avLst>
          </a:prstGeom>
          <a:solidFill>
            <a:srgbClr val="1B5F39"/>
          </a:solidFill>
          <a:ln/>
        </p:spPr>
      </p:sp>
      <p:sp>
        <p:nvSpPr>
          <p:cNvPr id="15" name="Text 12"/>
          <p:cNvSpPr/>
          <p:nvPr/>
        </p:nvSpPr>
        <p:spPr>
          <a:xfrm>
            <a:off x="1066800" y="5966460"/>
            <a:ext cx="245078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Эффективное управление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66800" y="6309717"/>
            <a:ext cx="3244215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Систематизация позволяет выстроить четкие механизмы управления, обеспечивая прозрачность и контроль над финансовыми потоками.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4636"/>
            <a:ext cx="1031474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Подходы к систематизации: Сферы и звенья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1154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Для упорядочивания совокупности финансовых отношений на практике выделяют две ключевые категории: </a:t>
            </a: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сферы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и </a:t>
            </a: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звенья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Эти категории помогают структурировать финансовую систему, несмотря на их тесную взаимосвязь и единство.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29045" y="4043839"/>
            <a:ext cx="37067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Сферы финансовых отношений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4473059"/>
            <a:ext cx="3842028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Группы отношений, функционирующие на различных уровнях национальной экономики: макроуровень (государство) и микроуровень (организации).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544" y="4592062"/>
            <a:ext cx="296942" cy="3711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5284" y="3145750"/>
            <a:ext cx="374570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Звенья финансовых отношений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895284" y="3574971"/>
            <a:ext cx="394132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Однородные группы, выделяемые в границах каждой сферы, имеющие свои отличия, но тесно взаимосвязанные.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440" y="3640991"/>
            <a:ext cx="296942" cy="3711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95284" y="55770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Единство системы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895284" y="6006227"/>
            <a:ext cx="394132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Каждая сфера и звено, несмотря на различия, составляют единую, взаимосвязанную финансовую систему.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667" y="6367165"/>
            <a:ext cx="296942" cy="3711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5450"/>
            <a:ext cx="7556421" cy="1054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Финансовая и кредитная системы: Ключевые различия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2052638"/>
            <a:ext cx="7556421" cy="1079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 финансовой системе непосредственно примыкает и тесно взаимодействует с ней кредитная система. В деловом обиходе часто используется термин «Финансово-кредитная система», однако отечественная финансовая школа проводит четкое различие между ними.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3490674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Финансовая система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3975497"/>
            <a:ext cx="3572470" cy="2159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Совокупность обособленных, но взаимосвязанных сфер и звеньев финансовых отношений, а также соответствующих финансовых учреждений, организующих образование, распределение и использование централизованных и децентрализованных фондов денежных средств.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15996" y="6428579"/>
            <a:ext cx="3572470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Оперирует как возвратными, так и невозвратными средствами.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6975711"/>
            <a:ext cx="3572470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Включает широкий спектр отношений (налоги, бюджеты, прибыль).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785360" y="3490674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Кредитная система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785360" y="3975497"/>
            <a:ext cx="3572470" cy="1349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Совокупность кредитных отношений и институтов, организующих эти отношения. Ее ключевое отличие заключается в оперировании исключительно возвратными денежными средствами.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4785360" y="5654542"/>
            <a:ext cx="3572470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Оперирует только возвратными денежными средствами.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4785360" y="6293621"/>
            <a:ext cx="3572470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 включается в финансовую систему, но оказывает огромное воздействие на нее.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89717"/>
            <a:ext cx="7556421" cy="1054179"/>
          </a:xfrm>
          <a:prstGeom prst="rect">
            <a:avLst/>
          </a:prstGeom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00" dirty="0">
                <a:latin typeface="Alice" pitchFamily="34" charset="0"/>
                <a:ea typeface="Alice" pitchFamily="34" charset="-122"/>
                <a:cs typeface="Alice" pitchFamily="34" charset="-120"/>
              </a:rPr>
              <a:t>Состав финансовой системы Республики Беларусь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1896904"/>
            <a:ext cx="7556421" cy="809744"/>
          </a:xfrm>
          <a:prstGeom prst="rect">
            <a:avLst/>
          </a:prstGeom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latin typeface="Lora" pitchFamily="34" charset="0"/>
                <a:ea typeface="Lora" pitchFamily="34" charset="-122"/>
                <a:cs typeface="Lora" pitchFamily="34" charset="-120"/>
              </a:rPr>
              <a:t>Финансовая система любого государства, включая Республику Беларусь, состоит из сфер и звеньев, определяющим критерием выделения которых является наличие конкретных носителей финансовых отношений.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2896433"/>
            <a:ext cx="7556421" cy="2287429"/>
          </a:xfrm>
          <a:prstGeom prst="roundRect">
            <a:avLst>
              <a:gd name="adj" fmla="val 1106"/>
            </a:avLst>
          </a:prstGeom>
          <a:solidFill>
            <a:srgbClr val="F0EDE6"/>
          </a:solidFill>
          <a:ln/>
        </p:spPr>
      </p:sp>
      <p:sp>
        <p:nvSpPr>
          <p:cNvPr id="6" name="Shape 3"/>
          <p:cNvSpPr/>
          <p:nvPr/>
        </p:nvSpPr>
        <p:spPr>
          <a:xfrm>
            <a:off x="962382" y="3065026"/>
            <a:ext cx="506016" cy="506016"/>
          </a:xfrm>
          <a:prstGeom prst="roundRect">
            <a:avLst>
              <a:gd name="adj" fmla="val 18068768"/>
            </a:avLst>
          </a:prstGeom>
          <a:solidFill>
            <a:srgbClr val="1B5F39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66" y="3175635"/>
            <a:ext cx="227647" cy="2846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2382" y="3739634"/>
            <a:ext cx="3640217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Финансы субъектов хозяйствования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62382" y="4104323"/>
            <a:ext cx="7219236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(Децентрализованные финансы)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962382" y="4475440"/>
            <a:ext cx="7219236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Включают отношения, связанные с формированием и использованием денежных фондов организаций и домохозяйств.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93790" y="5352455"/>
            <a:ext cx="7556421" cy="2287429"/>
          </a:xfrm>
          <a:prstGeom prst="roundRect">
            <a:avLst>
              <a:gd name="adj" fmla="val 1106"/>
            </a:avLst>
          </a:prstGeom>
          <a:solidFill>
            <a:srgbClr val="F0EDE6"/>
          </a:solidFill>
          <a:ln/>
        </p:spPr>
      </p:sp>
      <p:sp>
        <p:nvSpPr>
          <p:cNvPr id="12" name="Shape 8"/>
          <p:cNvSpPr/>
          <p:nvPr/>
        </p:nvSpPr>
        <p:spPr>
          <a:xfrm>
            <a:off x="962382" y="5521047"/>
            <a:ext cx="506016" cy="506016"/>
          </a:xfrm>
          <a:prstGeom prst="roundRect">
            <a:avLst>
              <a:gd name="adj" fmla="val 18068768"/>
            </a:avLst>
          </a:prstGeom>
          <a:solidFill>
            <a:srgbClr val="1B5F39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66" y="5631656"/>
            <a:ext cx="227647" cy="28467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2382" y="6195655"/>
            <a:ext cx="322433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Общегосударственные финансы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962382" y="6560344"/>
            <a:ext cx="7219236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(Централизованные финансы)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962382" y="6931462"/>
            <a:ext cx="7219236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Охватывают отношения по формированию и использованию централизованных фондов денежных средств для выполнения функций государства.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68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87040"/>
            <a:ext cx="11664553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Звенья сферы "Финансы субъектов хозяйствования"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93790" y="3858935"/>
            <a:ext cx="1304282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Эта сфера представляет собой систему денежных отношений, связанных с формированием и использованием денежных фондов организаций. Она включает отношения между организациями, с вышестоящими органами, с госбюджетом, банками и т.д.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74394"/>
            <a:ext cx="471368" cy="4713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381387"/>
            <a:ext cx="31338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Коммерческие организации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93790" y="5789176"/>
            <a:ext cx="4190524" cy="1810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Юридические лица, основной целью которых является извлечение прибыли и ее распределение между участниками. Являются основой всей финансовой системы, так как здесь создается большая часть национального дохода.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938" y="4674394"/>
            <a:ext cx="471368" cy="4713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19938" y="5381387"/>
            <a:ext cx="338994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Некоммерческие организации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5219938" y="5789176"/>
            <a:ext cx="4190524" cy="1508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Организации, не ставящие целью извлечение прибыли и не распределяющие ее. Могут заниматься предпринимательской деятельностью только для достижения уставных целей.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6087" y="4674394"/>
            <a:ext cx="471368" cy="4713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46087" y="5381387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Домашние хозяйства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646087" y="5789176"/>
            <a:ext cx="4190524" cy="1508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Хозяйства, ведущиеся одним или несколькими совместно проживающими лицами с общим бюджетом. Включают не только родственников, но и наемных работников.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58998"/>
            <a:ext cx="7556421" cy="1054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Звенья сферы "Общегосударственные финансы"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80190" y="1866186"/>
            <a:ext cx="7556421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Эта сфера представляет собой систему денежных отношений, связанных с формированием централизованных фондов денежных средств и их использованием для выполнения функций государства.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865715"/>
            <a:ext cx="843439" cy="15116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92221" y="3034308"/>
            <a:ext cx="257020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Государственный бюджет</a:t>
            </a:r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7292221" y="3398996"/>
            <a:ext cx="6544389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Ведущее звено, через которое правительство концентрирует значительную часть финансовых ресурсов. Состоит из доходной (налоги) и расходной частей (финансирование отраслей, соцсферы, госнужд).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77333"/>
            <a:ext cx="843439" cy="15116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92221" y="4545925"/>
            <a:ext cx="3329107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Государственные целевые фонды</a:t>
            </a: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7292221" y="4910614"/>
            <a:ext cx="6544389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Бюджетные и внебюджетные фонды, используемые для финансирования расходов, не включенных в основной бюджет. Позволяют привлекать дополнительные финансовые ресурсы для конкретных мероприятий.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88950"/>
            <a:ext cx="843439" cy="17815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92221" y="6057543"/>
            <a:ext cx="248781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Государственный кредит</a:t>
            </a:r>
            <a:endParaRPr lang="en-US" dirty="0"/>
          </a:p>
        </p:txBody>
      </p:sp>
      <p:sp>
        <p:nvSpPr>
          <p:cNvPr id="13" name="Text 7"/>
          <p:cNvSpPr/>
          <p:nvPr/>
        </p:nvSpPr>
        <p:spPr>
          <a:xfrm>
            <a:off x="7292221" y="6422231"/>
            <a:ext cx="6544389" cy="1079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Совокупность денежных отношений между государством (заемщиком/займодателем) и физическими/юридическими лицами, иностранными правительствами. Формирует дополнительные ресурсы за счет временно свободных средств.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77215"/>
            <a:ext cx="7556421" cy="117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700" dirty="0">
                <a:latin typeface="Alice" pitchFamily="34" charset="0"/>
                <a:ea typeface="Alice" pitchFamily="34" charset="-122"/>
                <a:cs typeface="Alice" pitchFamily="34" charset="-120"/>
              </a:rPr>
              <a:t>Взаимосвязь и взаимодействие сфер и звеньев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280190" y="2038231"/>
            <a:ext cx="7556421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600" dirty="0">
                <a:latin typeface="Lora" pitchFamily="34" charset="0"/>
                <a:ea typeface="Lora" pitchFamily="34" charset="-122"/>
                <a:cs typeface="Lora" pitchFamily="34" charset="-120"/>
              </a:rPr>
              <a:t>Все сферы и звенья финансовой системы тесно взаимосвязаны и оказывают серьезное воздействие на процессы формирования и использования денежных фондов.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80190" y="3155394"/>
            <a:ext cx="7556421" cy="3379708"/>
          </a:xfrm>
          <a:prstGeom prst="roundRect">
            <a:avLst>
              <a:gd name="adj" fmla="val 837"/>
            </a:avLst>
          </a:prstGeom>
          <a:solidFill>
            <a:srgbClr val="F0EDE6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155394"/>
            <a:ext cx="3778210" cy="1991558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6468666" y="3343870"/>
            <a:ext cx="269283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latin typeface="Alice" pitchFamily="34" charset="0"/>
                <a:ea typeface="Alice" pitchFamily="34" charset="-122"/>
                <a:cs typeface="Alice" pitchFamily="34" charset="-120"/>
              </a:rPr>
              <a:t>Субъекты и государство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468666" y="3751659"/>
            <a:ext cx="3401258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Взаимодействие через уплату налогов, неналоговых платежей и получение бюджетных средств.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058400" y="3155394"/>
            <a:ext cx="3778210" cy="1991558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7"/>
          <p:cNvSpPr/>
          <p:nvPr/>
        </p:nvSpPr>
        <p:spPr>
          <a:xfrm>
            <a:off x="10058400" y="3155394"/>
            <a:ext cx="22860" cy="1991558"/>
          </a:xfrm>
          <a:prstGeom prst="roundRect">
            <a:avLst>
              <a:gd name="adj" fmla="val 123721"/>
            </a:avLst>
          </a:prstGeom>
          <a:solidFill>
            <a:srgbClr val="D6D3CC"/>
          </a:solidFill>
          <a:ln/>
        </p:spPr>
      </p:sp>
      <p:sp>
        <p:nvSpPr>
          <p:cNvPr id="11" name="Text 8"/>
          <p:cNvSpPr/>
          <p:nvPr/>
        </p:nvSpPr>
        <p:spPr>
          <a:xfrm>
            <a:off x="10246876" y="3343870"/>
            <a:ext cx="277189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latin typeface="Alice" pitchFamily="34" charset="0"/>
                <a:ea typeface="Alice" pitchFamily="34" charset="-122"/>
                <a:cs typeface="Alice" pitchFamily="34" charset="-120"/>
              </a:rPr>
              <a:t>Внутри сферы субъектов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246876" y="3751659"/>
            <a:ext cx="3401258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Финансовые операции между организациями: штрафы, паевые взносы, инвестиции, распределение прибыли, дивиденды.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80190" y="5146953"/>
            <a:ext cx="7556421" cy="1388150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14" name="Shape 11"/>
          <p:cNvSpPr/>
          <p:nvPr/>
        </p:nvSpPr>
        <p:spPr>
          <a:xfrm>
            <a:off x="6280190" y="5146953"/>
            <a:ext cx="7556421" cy="22860"/>
          </a:xfrm>
          <a:prstGeom prst="roundRect">
            <a:avLst>
              <a:gd name="adj" fmla="val 123721"/>
            </a:avLst>
          </a:prstGeom>
          <a:solidFill>
            <a:srgbClr val="D6D3CC"/>
          </a:solidFill>
          <a:ln/>
        </p:spPr>
      </p:sp>
      <p:sp>
        <p:nvSpPr>
          <p:cNvPr id="15" name="Text 12"/>
          <p:cNvSpPr/>
          <p:nvPr/>
        </p:nvSpPr>
        <p:spPr>
          <a:xfrm>
            <a:off x="6468666" y="5335429"/>
            <a:ext cx="451151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Внутри общегосударственных финансов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468666" y="5743218"/>
            <a:ext cx="7179469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Взаимодействие между республиканским и местными бюджетами, межбюджетные отношения.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280190" y="6747153"/>
            <a:ext cx="7556421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600" dirty="0">
                <a:latin typeface="Lora" pitchFamily="34" charset="0"/>
                <a:ea typeface="Lora" pitchFamily="34" charset="-122"/>
                <a:cs typeface="Lora" pitchFamily="34" charset="-120"/>
              </a:rPr>
              <a:t>Состав и структура финансовой системы не являются неизменными и могут меняться по мере развития экономических отношений и интеграционных процессов.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63190" y="544116"/>
            <a:ext cx="11480683" cy="1044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Содержание процесса управления финансами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1460665" y="1839397"/>
            <a:ext cx="12383208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u="sng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Управление финансами 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— это целенаправленная деятельность государства по распределению и перераспределению общественного продукта, мобилизации и использованию финансовых ресурсов на макро- и микроуровнях. Это сложный процесс, объединяющий управляемую (финансовые отношения) и управляющую (финансовые учреждения) системы.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272927" y="3364468"/>
            <a:ext cx="167045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272927" y="3625453"/>
            <a:ext cx="3701891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7" name="Text 4"/>
          <p:cNvSpPr/>
          <p:nvPr/>
        </p:nvSpPr>
        <p:spPr>
          <a:xfrm>
            <a:off x="6272927" y="3754636"/>
            <a:ext cx="3701891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Финансовое планирование и прогнозирование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272927" y="4377095"/>
            <a:ext cx="3701891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Центральное место в управлении. Процесс планомерного управления созданием, распределением и использованием финансовых ресурсов для достижения сбалансированного развития экономики.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0141863" y="3364468"/>
            <a:ext cx="167045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141863" y="3625453"/>
            <a:ext cx="3702010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1" name="Text 8"/>
          <p:cNvSpPr/>
          <p:nvPr/>
        </p:nvSpPr>
        <p:spPr>
          <a:xfrm>
            <a:off x="10141863" y="3754636"/>
            <a:ext cx="2516981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Оперативное управление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0141863" y="4115991"/>
            <a:ext cx="3702010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Комплекс мероприятий по выполнению финансовых прогнозов и планов. Обеспечивает достижение запланированных показателей и максимального эффекта при минимальных затратах.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272927" y="6006465"/>
            <a:ext cx="167045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272927" y="6267450"/>
            <a:ext cx="7570946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5" name="Text 12"/>
          <p:cNvSpPr/>
          <p:nvPr/>
        </p:nvSpPr>
        <p:spPr>
          <a:xfrm>
            <a:off x="6272927" y="6396633"/>
            <a:ext cx="2246471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Финансовый контроль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6272927" y="6757988"/>
            <a:ext cx="7570946" cy="802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Обеспечивает надежное функционирование всей финансовой системы и реализацию финансовой политики. Включает сбор и анализ информации о финансовом состоянии и эффективности решений.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1260</Words>
  <Application>Microsoft Office PowerPoint</Application>
  <PresentationFormat>Произвольный</PresentationFormat>
  <Paragraphs>115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Alice Light</vt:lpstr>
      <vt:lpstr>Calibri</vt:lpstr>
      <vt:lpstr>Alice</vt:lpstr>
      <vt:lpstr>Arial</vt:lpstr>
      <vt:lpstr>Lora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Рудковская Ольга Геннадьевна</dc:creator>
  <cp:lastModifiedBy>Рудковская Ольга Геннадьевна</cp:lastModifiedBy>
  <cp:revision>5</cp:revision>
  <dcterms:created xsi:type="dcterms:W3CDTF">2025-09-05T14:05:51Z</dcterms:created>
  <dcterms:modified xsi:type="dcterms:W3CDTF">2025-09-05T14:38:01Z</dcterms:modified>
</cp:coreProperties>
</file>